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637" r:id="rId5"/>
    <p:sldId id="269" r:id="rId6"/>
    <p:sldId id="266" r:id="rId7"/>
    <p:sldId id="259" r:id="rId8"/>
    <p:sldId id="268" r:id="rId9"/>
    <p:sldId id="261" r:id="rId10"/>
    <p:sldId id="270" r:id="rId11"/>
    <p:sldId id="271" r:id="rId12"/>
    <p:sldId id="629" r:id="rId13"/>
    <p:sldId id="633" r:id="rId14"/>
    <p:sldId id="630" r:id="rId15"/>
    <p:sldId id="631" r:id="rId16"/>
    <p:sldId id="632" r:id="rId17"/>
    <p:sldId id="262" r:id="rId18"/>
    <p:sldId id="264" r:id="rId19"/>
    <p:sldId id="635" r:id="rId20"/>
    <p:sldId id="636" r:id="rId21"/>
    <p:sldId id="63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23"/>
    <p:restoredTop sz="77535"/>
  </p:normalViewPr>
  <p:slideViewPr>
    <p:cSldViewPr snapToGrid="0" snapToObjects="1">
      <p:cViewPr varScale="1">
        <p:scale>
          <a:sx n="60" d="100"/>
          <a:sy n="60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4DDCC-8B7C-EE4A-91E5-94F5E33C35AD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1BE83-B8D9-FE4C-AC7A-B136E77D3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07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BE83-B8D9-FE4C-AC7A-B136E77D3D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5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 on the application eld, these factors are given di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names: basis images, metagenes, source signals. In this vignette we equivalently and alternatively use the terms basis matrix or metagenes to refer to matrix W , and mixture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coecient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matrix and metagene expression proles to refer to matrix H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BE83-B8D9-FE4C-AC7A-B136E77D3D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38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BE83-B8D9-FE4C-AC7A-B136E77D3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05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 which are similar in meaning occur in similar contexts” (Rubenstein &amp; Goodenough, 1965)’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is also amplitude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is also patterns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BE83-B8D9-FE4C-AC7A-B136E77D3D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40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Nonnegativity induces sparsity. • Nonnegativity leads to part-based decompositions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Multiple runs and stability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BE83-B8D9-FE4C-AC7A-B136E77D3D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8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Algorithms and Applications for Approximate Nonnegative Matrix Factorization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Albright2006 seeding Algorithms, initializations, and convergence for the nonnegative matrix factorization</a:t>
            </a:r>
          </a:p>
          <a:p>
            <a:r>
              <a:rPr lang="en-GB" dirty="0"/>
              <a:t> the data scientist must infer the topic from the highest word frequencies per topic, using the H matrix.</a:t>
            </a:r>
          </a:p>
          <a:p>
            <a:r>
              <a:rPr lang="en-GB" dirty="0"/>
              <a:t>Too many, and you have topic repeats or topics composed of sparsely related words. Too few, and you have not very meaningful topics.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1BE83-B8D9-FE4C-AC7A-B136E77D3D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BB67-B998-53D3-E16F-B65BDDF68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405B0-3F90-ABD5-D876-D6F8210C9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BF501-E6E9-D2C1-59A1-68621F9A0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8D62-17D6-F54F-8F46-733CAFFC7AF1}" type="datetime1">
              <a:rPr lang="en-GB" smtClean="0"/>
              <a:t>03/05/2022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CD2C0-6BA0-921A-0964-1500BAA22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F3275-5C06-EC3E-E564-9932B081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8B7BB-F342-25AF-667D-C9C17B69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5821D-684D-815D-28B8-F039C300D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01D5-581C-BC5E-5062-BD2F0B98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6A37-D583-1843-AC3E-A924C507539F}" type="datetime1">
              <a:rPr lang="en-GB" smtClean="0"/>
              <a:t>03/05/2022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6D373-EB37-F08F-091C-A49EE8A4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BC561-FB7F-419F-F0BE-E5EA525E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46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750F76-0CC6-7520-AF50-879E6958A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675F1-7D83-910B-53A9-BE199CB97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2AD3D-1666-CD33-57D7-E8341F87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CDF1-2CA1-D447-BE0F-FC76A2576DD3}" type="datetime1">
              <a:rPr lang="en-GB" smtClean="0"/>
              <a:t>03/05/2022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0D1FD-45B3-D0BB-C22F-1B63AC86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16C5B-87F8-B69E-5C6D-A09770F8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FA71-EE2F-C166-6E28-DD21959F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F359-9DAE-2AC4-A542-6D5AC5CDC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CC4EA-F976-2257-14A0-7745D15F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74105-2F84-6B43-9B1D-3840304BEE9A}" type="datetime1">
              <a:rPr lang="en-GB" smtClean="0"/>
              <a:t>03/05/2022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DA8D2-024D-05E8-55C1-FE4C695E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58D74-481B-52E0-EA98-2F079C3C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1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EC71-8646-BFB0-90A0-032AA184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CF663-3674-5349-1706-A781D4595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03FE2-A526-DF88-5103-AD70B60F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3EB4-3060-B24F-A97F-BEE8081E02DB}" type="datetime1">
              <a:rPr lang="en-GB" smtClean="0"/>
              <a:t>03/05/2022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EE34B-5E78-86D1-A450-5320B8A1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73B17-C3FF-AB69-FB30-DD0E4394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3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A56C0-DC9F-F145-72A1-E2FD6447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B25A-C916-1FA6-3178-23CBBE459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5F904-E233-EAEB-4875-AC7ED4CD9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DBEC3-5A38-F56D-8ADD-1B26342B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2051-0830-EE49-B1CA-28F4280B92C7}" type="datetime1">
              <a:rPr lang="en-GB" smtClean="0"/>
              <a:t>03/05/2022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00484-2DC3-B2B9-3AB2-24B812C0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94BDA-F1D5-B00B-9CE1-42426F9C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0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1A42-6713-F74B-4CD4-E712F3FC7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27405-BCC3-0D95-ADE1-C79D2594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61597-6C48-E33E-5F6C-CAE2D80B2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905B0-5C25-E889-8DF1-4F6950EFB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68B87-A53E-8594-CC32-2DC2ACF00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7EAC1C-1066-7A5C-5759-38BA6144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D26B-CC0A-D248-8859-FEDB0FE70E05}" type="datetime1">
              <a:rPr lang="en-GB" smtClean="0"/>
              <a:t>03/05/2022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4BAF9-75B8-78C2-3714-C6278B68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D65D5-A966-A6C6-6ED3-D11FEDB3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1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D815-1905-39BF-9434-8FABF2F3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9272A-E6C1-67BD-8F06-584A5968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2C3C-DCA9-2245-A03E-17AA1075EFB4}" type="datetime1">
              <a:rPr lang="en-GB" smtClean="0"/>
              <a:t>03/05/2022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AF065-9FED-CD8B-25FC-125DACA5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7D1DC-022D-BD9F-2E8C-9918DCB9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5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D25ED-DF29-4DFB-5051-C30EDA463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9650-39D1-9B47-B17F-4312AE1D0F83}" type="datetime1">
              <a:rPr lang="en-GB" smtClean="0"/>
              <a:t>03/05/2022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E00893-A250-F88B-5F83-35B63264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38E1A-EEB6-FDCA-DBF5-0362A57F8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5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B482-9851-7C9E-1BC1-F9DA6BAA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0C247-D2C4-ADEE-23AE-253E3CD79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1703B-9B99-D520-C5B9-4F2A0F432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EE61D-AE03-DC10-8929-653F98A20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0B37-B95A-7441-8F05-A8E8C4A366C3}" type="datetime1">
              <a:rPr lang="en-GB" smtClean="0"/>
              <a:t>03/05/2022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F4390-C05F-E792-262B-327C6DD0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AF8EA-4692-5BA5-B465-FDBFD928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2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0BCA-DA29-519D-93A5-A7EA3021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F3083-6AD3-3E12-9AF5-1AE5DC100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641BF-BA94-BF15-F9E1-A0461420E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2A45E-FC7E-334A-A0CA-7DDA3703B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ED19-E9C1-994E-A24A-D4C24481CAD5}" type="datetime1">
              <a:rPr lang="en-GB" smtClean="0"/>
              <a:t>03/05/2022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9E15E-9E32-3D4A-6863-F41E54D62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327C4-D791-F416-16CC-959FD32A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4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4BB2A8-8370-2F25-DD02-5AB37812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16D01-B64D-CD54-06E2-89AAE98CE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6CA5A-AFDF-8ECA-50D5-F3A418F97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EDEAF-8BA5-054D-81D9-430F0C1F0BFC}" type="datetime1">
              <a:rPr lang="en-GB" smtClean="0"/>
              <a:t>03/05/2022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DB03F-9759-CBAD-C024-6A77A39F2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3FE4-7828-8AF7-9F7E-3929B5A33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A62C7-314B-3541-97ED-87F62C011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9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5.svg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xyai/rsparse" TargetMode="External"/><Relationship Id="rId3" Type="http://schemas.openxmlformats.org/officeDocument/2006/relationships/hyperlink" Target="https://bmcbioinformatics.biomedcentral.com/articles/10.1186/1471-2105-11-367" TargetMode="External"/><Relationship Id="rId7" Type="http://schemas.openxmlformats.org/officeDocument/2006/relationships/hyperlink" Target="https://mran.microsoft.com/snapshot/2017-07-05/web/packages/NNLM/vignettes/Fast-And-Versatile-NMF.html" TargetMode="External"/><Relationship Id="rId2" Type="http://schemas.openxmlformats.org/officeDocument/2006/relationships/hyperlink" Target="https://github.com/renozao/NM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inxihui/NNLM" TargetMode="External"/><Relationship Id="rId5" Type="http://schemas.openxmlformats.org/officeDocument/2006/relationships/hyperlink" Target="https://www.biorxiv.org/content/10.1101/2021.09.01.458620v1.full.pdf" TargetMode="External"/><Relationship Id="rId4" Type="http://schemas.openxmlformats.org/officeDocument/2006/relationships/hyperlink" Target="https://github.com/zdebruine/RcppML" TargetMode="External"/><Relationship Id="rId9" Type="http://schemas.openxmlformats.org/officeDocument/2006/relationships/hyperlink" Target="https://www.rdocumentation.org/packages/rsparse/versions/0.3.2/topics/WRMF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cuve/NMF_Lab_tutorial" TargetMode="External"/><Relationship Id="rId3" Type="http://schemas.openxmlformats.org/officeDocument/2006/relationships/hyperlink" Target="https://www.mathworks.com/help/stats/nnmf.html" TargetMode="External"/><Relationship Id="rId7" Type="http://schemas.openxmlformats.org/officeDocument/2006/relationships/hyperlink" Target="https://stackoverflow.com/questions/13814907/is-there-good-library-to-do-nonnegative-matrix-factorization-nmf-fast" TargetMode="External"/><Relationship Id="rId2" Type="http://schemas.openxmlformats.org/officeDocument/2006/relationships/hyperlink" Target="https://scikit-learn.org/stable/modules/classes.html#module-sklearn.decompos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fbm.biomedcentral.com/articles/10.1186/1751-0473-8-10#auth-Alioune-Ngom" TargetMode="External"/><Relationship Id="rId5" Type="http://schemas.openxmlformats.org/officeDocument/2006/relationships/hyperlink" Target="https://scfbm.biomedcentral.com/articles/10.1186/1751-0473-8-10#auth-Yifeng-Li" TargetMode="External"/><Relationship Id="rId4" Type="http://schemas.openxmlformats.org/officeDocument/2006/relationships/hyperlink" Target="https://sites.google.com/site/nmftoo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oa.ee.tsinghua.edu.cn/~zhangyujin/Download-Paper/E224%3DTKDE-13.pdf" TargetMode="External"/><Relationship Id="rId3" Type="http://schemas.openxmlformats.org/officeDocument/2006/relationships/hyperlink" Target="https://bmcbioinformatics.biomedcentral.com/articles/10.1186/1471-2105-11-367" TargetMode="External"/><Relationship Id="rId7" Type="http://schemas.openxmlformats.org/officeDocument/2006/relationships/hyperlink" Target="http://users.wfu.edu/plemmons/papers/chu_ple.pdf" TargetMode="External"/><Relationship Id="rId2" Type="http://schemas.openxmlformats.org/officeDocument/2006/relationships/hyperlink" Target="https://sciwheel.com/work/item/387370/resources/13567091/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0167947306004191" TargetMode="External"/><Relationship Id="rId5" Type="http://schemas.openxmlformats.org/officeDocument/2006/relationships/hyperlink" Target="http://citeseerx.ist.psu.edu/viewdoc/summary?doi=10.1.1.131.4302" TargetMode="External"/><Relationship Id="rId4" Type="http://schemas.openxmlformats.org/officeDocument/2006/relationships/hyperlink" Target="https://ieeexplore.ieee.org/ielaam/79/8653511/8653529-aam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FB5C-547B-CF8C-7DB2-122179A9D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1DBD0-A16F-2D64-A1F1-408E1EB2E9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Lab tutorial - 29.04.2022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51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16BD-AF49-FBED-940E-B60819609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Example 1: </a:t>
            </a:r>
            <a:r>
              <a:rPr lang="en-GB" b="1" dirty="0"/>
              <a:t>Leukaemia Data Set. </a:t>
            </a:r>
            <a:r>
              <a:rPr lang="en-US" b="1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43DE-C61B-2598-4599-73079BA28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14" y="914400"/>
            <a:ext cx="5211312" cy="5262563"/>
          </a:xfrm>
        </p:spPr>
        <p:txBody>
          <a:bodyPr/>
          <a:lstStyle/>
          <a:p>
            <a:r>
              <a:rPr lang="en-GB" dirty="0"/>
              <a:t>The distinction between acute myelogenous </a:t>
            </a:r>
            <a:r>
              <a:rPr lang="en-GB" dirty="0" err="1"/>
              <a:t>leukemia</a:t>
            </a:r>
            <a:r>
              <a:rPr lang="en-GB" dirty="0"/>
              <a:t> (AML) and acute lymphoblastic </a:t>
            </a:r>
            <a:r>
              <a:rPr lang="en-GB" dirty="0" err="1"/>
              <a:t>leukemia</a:t>
            </a:r>
            <a:r>
              <a:rPr lang="en-GB" dirty="0"/>
              <a:t> (ALL), </a:t>
            </a:r>
          </a:p>
          <a:p>
            <a:r>
              <a:rPr lang="en-GB" dirty="0"/>
              <a:t>Division of ALL into T and B cell subtypes</a:t>
            </a:r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F700FAD-05EF-7A34-186F-2FA749C8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25" y="1127213"/>
            <a:ext cx="6748462" cy="549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A4BB00-45BD-E6B1-70E0-F3D4040C54E0}"/>
              </a:ext>
            </a:extLst>
          </p:cNvPr>
          <p:cNvSpPr/>
          <p:nvPr/>
        </p:nvSpPr>
        <p:spPr>
          <a:xfrm>
            <a:off x="767805" y="5102163"/>
            <a:ext cx="3907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Brunett</a:t>
            </a:r>
            <a:r>
              <a:rPr lang="en-GB" dirty="0"/>
              <a:t> et al., 2004, Golub et al., 1999)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AF8A8-DB89-B369-09D6-A5F7DD8A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0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16BD-AF49-FBED-940E-B60819609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16"/>
            <a:ext cx="10515600" cy="10991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 2: </a:t>
            </a:r>
            <a:r>
              <a:rPr lang="en-GB" b="1" dirty="0"/>
              <a:t>learn spatiotemporal structure of facial expressions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43DE-C61B-2598-4599-73079BA28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131" y="1016209"/>
            <a:ext cx="10515600" cy="4351338"/>
          </a:xfrm>
        </p:spPr>
        <p:txBody>
          <a:bodyPr/>
          <a:lstStyle/>
          <a:p>
            <a:r>
              <a:rPr lang="en-US" dirty="0"/>
              <a:t>2 datasets: prototypical vs subtle</a:t>
            </a:r>
          </a:p>
          <a:p>
            <a:r>
              <a:rPr lang="en-US" dirty="0"/>
              <a:t>Variation in motion dynamics: linear vs non-linear</a:t>
            </a:r>
          </a:p>
          <a:p>
            <a:r>
              <a:rPr lang="en-US" dirty="0"/>
              <a:t>Different emotions categories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3CC4C6-DE98-CDCC-E537-1AE256708299}"/>
              </a:ext>
            </a:extLst>
          </p:cNvPr>
          <p:cNvGrpSpPr/>
          <p:nvPr/>
        </p:nvGrpSpPr>
        <p:grpSpPr>
          <a:xfrm>
            <a:off x="5190160" y="2935393"/>
            <a:ext cx="1266578" cy="1194996"/>
            <a:chOff x="12201331" y="2164511"/>
            <a:chExt cx="3324475" cy="3136589"/>
          </a:xfrm>
        </p:grpSpPr>
        <p:pic>
          <p:nvPicPr>
            <p:cNvPr id="5" name="Picture 4" descr="A picture containing person, wall, indoor&#10;&#10;Description automatically generated">
              <a:extLst>
                <a:ext uri="{FF2B5EF4-FFF2-40B4-BE49-F238E27FC236}">
                  <a16:creationId xmlns:a16="http://schemas.microsoft.com/office/drawing/2014/main" id="{7CC21599-D8FB-1603-4316-B13BC8600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700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 l="30703" t="14917" r="28154" b="21734"/>
            <a:stretch/>
          </p:blipFill>
          <p:spPr>
            <a:xfrm>
              <a:off x="12201331" y="2164511"/>
              <a:ext cx="2565718" cy="222218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" name="Picture 5" descr="A picture containing person, wall, indoor&#10;&#10;Description automatically generated">
              <a:extLst>
                <a:ext uri="{FF2B5EF4-FFF2-40B4-BE49-F238E27FC236}">
                  <a16:creationId xmlns:a16="http://schemas.microsoft.com/office/drawing/2014/main" id="{AC014E79-274A-9736-F9EF-26A0BFB06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700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 l="30703" t="14917" r="28154" b="21734"/>
            <a:stretch/>
          </p:blipFill>
          <p:spPr>
            <a:xfrm>
              <a:off x="12454250" y="2475796"/>
              <a:ext cx="2565718" cy="222218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" name="Picture 6" descr="A picture containing person, wall, indoor&#10;&#10;Description automatically generated">
              <a:extLst>
                <a:ext uri="{FF2B5EF4-FFF2-40B4-BE49-F238E27FC236}">
                  <a16:creationId xmlns:a16="http://schemas.microsoft.com/office/drawing/2014/main" id="{23C3DF09-22C3-FCEE-1D58-EC21D7DE0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700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 l="30703" t="14917" r="28154" b="21734"/>
            <a:stretch/>
          </p:blipFill>
          <p:spPr>
            <a:xfrm>
              <a:off x="12687714" y="2767626"/>
              <a:ext cx="2565718" cy="222218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8" name="Picture 7" descr="A picture containing person, wall, indoor&#10;&#10;Description automatically generated">
              <a:extLst>
                <a:ext uri="{FF2B5EF4-FFF2-40B4-BE49-F238E27FC236}">
                  <a16:creationId xmlns:a16="http://schemas.microsoft.com/office/drawing/2014/main" id="{F22DE09A-BA61-C8C4-B399-ED3143F00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700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 l="30703" t="14917" r="28154" b="21734"/>
            <a:stretch/>
          </p:blipFill>
          <p:spPr>
            <a:xfrm>
              <a:off x="12960088" y="3078911"/>
              <a:ext cx="2565718" cy="222218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92464B-7172-F33E-E4C6-146AD3F4BD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01" y="1320653"/>
            <a:ext cx="732434" cy="5859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76E988-D10D-2CA4-4D14-8F05B9453A94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256672" y="2801266"/>
            <a:ext cx="1898737" cy="841169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41AED-399A-9E9E-2D46-1BA7203F2D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4" y="3642435"/>
            <a:ext cx="759375" cy="60750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  <a:scene3d>
            <a:camera prst="isometricOffAxis2Right">
              <a:rot lat="1080000" lon="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47F80-7E66-7D5C-7E55-2B86ED6D4C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427" y="3639630"/>
            <a:ext cx="759375" cy="60750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  <a:scene3d>
            <a:camera prst="isometricOffAxis2Right">
              <a:rot lat="1080000" lon="0" rev="0"/>
            </a:camera>
            <a:lightRig rig="threePt" dir="t"/>
          </a:scene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14256F-7785-B9A8-6526-DFBA4CA7F291}"/>
              </a:ext>
            </a:extLst>
          </p:cNvPr>
          <p:cNvSpPr txBox="1"/>
          <p:nvPr/>
        </p:nvSpPr>
        <p:spPr>
          <a:xfrm>
            <a:off x="1696064" y="3850467"/>
            <a:ext cx="265145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24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C41AA0-63E2-33DE-152A-99A22F57D1C6}"/>
              </a:ext>
            </a:extLst>
          </p:cNvPr>
          <p:cNvSpPr txBox="1"/>
          <p:nvPr/>
        </p:nvSpPr>
        <p:spPr>
          <a:xfrm>
            <a:off x="2739450" y="3863378"/>
            <a:ext cx="265145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24" dirty="0"/>
              <a:t>=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2BF1C6-6230-39CD-664C-9A9AE6C63A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99" y="3490763"/>
            <a:ext cx="759375" cy="60750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  <a:scene3d>
            <a:camera prst="isometricOffAxis2Right">
              <a:rot lat="1080000" lon="0" rev="0"/>
            </a:camera>
            <a:lightRig rig="threePt" dir="t"/>
          </a:scene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C85F8D-21F9-0714-2C29-416D908E0A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80" y="3593462"/>
            <a:ext cx="759375" cy="60750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  <a:scene3d>
            <a:camera prst="isometricOffAxis2Right">
              <a:rot lat="1080000" lon="0" rev="0"/>
            </a:camera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5A5D1E-461F-F781-994E-0602971F9E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5" y="3691007"/>
            <a:ext cx="759375" cy="60750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  <a:scene3d>
            <a:camera prst="isometricOffAxis2Right">
              <a:rot lat="1080000" lon="0" rev="0"/>
            </a:camera>
            <a:lightRig rig="threePt" dir="t"/>
          </a:scene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3D5367-7C25-F790-D43C-E9E2AF80AB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70" y="3774616"/>
            <a:ext cx="759375" cy="60750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  <a:scene3d>
            <a:camera prst="isometricOffAxis2Right">
              <a:rot lat="1080000" lon="0" rev="0"/>
            </a:camera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DB18EC-1654-FB16-01A9-7B095D81F03B}"/>
              </a:ext>
            </a:extLst>
          </p:cNvPr>
          <p:cNvSpPr txBox="1"/>
          <p:nvPr/>
        </p:nvSpPr>
        <p:spPr>
          <a:xfrm>
            <a:off x="3352901" y="3201232"/>
            <a:ext cx="729856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14" b="1" dirty="0"/>
              <a:t>Linear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511980-CE20-CECA-240F-F09D41E5062D}"/>
              </a:ext>
            </a:extLst>
          </p:cNvPr>
          <p:cNvGrpSpPr/>
          <p:nvPr/>
        </p:nvGrpSpPr>
        <p:grpSpPr>
          <a:xfrm>
            <a:off x="3157177" y="2202839"/>
            <a:ext cx="1050645" cy="891353"/>
            <a:chOff x="2760049" y="671143"/>
            <a:chExt cx="2757701" cy="233959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FDE48B5-5489-F413-4F7A-81B1EC754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0049" y="671143"/>
              <a:ext cx="1993184" cy="1594547"/>
            </a:xfrm>
            <a:prstGeom prst="rect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  <a:scene3d>
              <a:camera prst="isometricOffAxis2Right">
                <a:rot lat="1080000" lon="0" rev="0"/>
              </a:camera>
              <a:lightRig rig="threePt" dir="t"/>
            </a:scene3d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F4A3133-EDF7-E4E1-26D6-1519B2E7D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502" y="940703"/>
              <a:ext cx="1993184" cy="1594547"/>
            </a:xfrm>
            <a:prstGeom prst="rect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  <a:scene3d>
              <a:camera prst="isometricOffAxis2Right">
                <a:rot lat="1080000" lon="0" rev="0"/>
              </a:camera>
              <a:lightRig rig="threePt" dir="t"/>
            </a:scene3d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B776646-2DD2-10A3-C62D-91366700B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534" y="1196735"/>
              <a:ext cx="1993184" cy="1594547"/>
            </a:xfrm>
            <a:prstGeom prst="rect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  <a:scene3d>
              <a:camera prst="isometricOffAxis2Right">
                <a:rot lat="1080000" lon="0" rev="0"/>
              </a:camera>
              <a:lightRig rig="threePt" dir="t"/>
            </a:scene3d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AECFE2-3359-C1AC-64DF-C3CBF082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566" y="1416191"/>
              <a:ext cx="1993184" cy="1594547"/>
            </a:xfrm>
            <a:prstGeom prst="rect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  <a:scene3d>
              <a:camera prst="isometricOffAxis2Right">
                <a:rot lat="1080000" lon="0" rev="0"/>
              </a:camera>
              <a:lightRig rig="threePt" dir="t"/>
            </a:scene3d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B2DB68-D94C-1B45-E5AD-2861524F406C}"/>
              </a:ext>
            </a:extLst>
          </p:cNvPr>
          <p:cNvCxnSpPr>
            <a:cxnSpLocks/>
          </p:cNvCxnSpPr>
          <p:nvPr/>
        </p:nvCxnSpPr>
        <p:spPr>
          <a:xfrm flipH="1">
            <a:off x="2311782" y="3077564"/>
            <a:ext cx="1136665" cy="548624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7E10A93D-4704-26B0-93B2-1D8B3DC83550}"/>
              </a:ext>
            </a:extLst>
          </p:cNvPr>
          <p:cNvSpPr/>
          <p:nvPr/>
        </p:nvSpPr>
        <p:spPr>
          <a:xfrm>
            <a:off x="4232915" y="2877389"/>
            <a:ext cx="419340" cy="1422185"/>
          </a:xfrm>
          <a:prstGeom prst="rightBrace">
            <a:avLst>
              <a:gd name="adj1" fmla="val 8333"/>
              <a:gd name="adj2" fmla="val 49761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14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292BF4-E7C3-2F98-2CC6-39C305F719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37" y="1309471"/>
            <a:ext cx="759375" cy="607500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2Right">
              <a:rot lat="1080000" lon="0" rev="0"/>
            </a:camera>
            <a:lightRig rig="threePt" dir="t"/>
          </a:scene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F1A5742-32C7-10DC-04FA-8471472514B6}"/>
              </a:ext>
            </a:extLst>
          </p:cNvPr>
          <p:cNvSpPr txBox="1"/>
          <p:nvPr/>
        </p:nvSpPr>
        <p:spPr>
          <a:xfrm>
            <a:off x="2985267" y="1115782"/>
            <a:ext cx="571382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14" b="1" dirty="0"/>
              <a:t>High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6DA0CF-F4A8-4391-C606-F3E83AF3F4B1}"/>
              </a:ext>
            </a:extLst>
          </p:cNvPr>
          <p:cNvSpPr txBox="1"/>
          <p:nvPr/>
        </p:nvSpPr>
        <p:spPr>
          <a:xfrm>
            <a:off x="3879350" y="1096115"/>
            <a:ext cx="401603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14" b="1" dirty="0"/>
              <a:t>Low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8694A0-482E-1264-6735-A9CB531EECE1}"/>
              </a:ext>
            </a:extLst>
          </p:cNvPr>
          <p:cNvSpPr txBox="1"/>
          <p:nvPr/>
        </p:nvSpPr>
        <p:spPr>
          <a:xfrm>
            <a:off x="2130427" y="4853934"/>
            <a:ext cx="184731" cy="19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86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32026B-6418-D6E2-A9C5-AC7B8D9287E6}"/>
              </a:ext>
            </a:extLst>
          </p:cNvPr>
          <p:cNvSpPr txBox="1"/>
          <p:nvPr/>
        </p:nvSpPr>
        <p:spPr>
          <a:xfrm>
            <a:off x="2660745" y="4729834"/>
            <a:ext cx="184731" cy="19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8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35ED12-FCAA-BCAD-C7B2-362297385A5A}"/>
              </a:ext>
            </a:extLst>
          </p:cNvPr>
          <p:cNvSpPr txBox="1"/>
          <p:nvPr/>
        </p:nvSpPr>
        <p:spPr>
          <a:xfrm>
            <a:off x="2501927" y="4791312"/>
            <a:ext cx="184731" cy="19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0460AD-98E2-7DC7-4DD2-1A461574114B}"/>
              </a:ext>
            </a:extLst>
          </p:cNvPr>
          <p:cNvSpPr txBox="1"/>
          <p:nvPr/>
        </p:nvSpPr>
        <p:spPr>
          <a:xfrm>
            <a:off x="3004595" y="1971365"/>
            <a:ext cx="1130182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14" b="1" dirty="0"/>
              <a:t>Original/non-linear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FBE7FA-9DE8-6DC4-B1A7-3EFF9C934C79}"/>
              </a:ext>
            </a:extLst>
          </p:cNvPr>
          <p:cNvSpPr txBox="1"/>
          <p:nvPr/>
        </p:nvSpPr>
        <p:spPr>
          <a:xfrm>
            <a:off x="5138261" y="2650115"/>
            <a:ext cx="1370535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14" b="1" dirty="0"/>
              <a:t>Face landmark tracking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C5B59F-D3F6-8552-AF3C-71DD308198C5}"/>
              </a:ext>
            </a:extLst>
          </p:cNvPr>
          <p:cNvSpPr/>
          <p:nvPr/>
        </p:nvSpPr>
        <p:spPr>
          <a:xfrm>
            <a:off x="4360485" y="5394035"/>
            <a:ext cx="359986" cy="32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86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0EB761D-BC0E-4EEB-159E-B9EE7FF9F34D}"/>
              </a:ext>
            </a:extLst>
          </p:cNvPr>
          <p:cNvGrpSpPr/>
          <p:nvPr/>
        </p:nvGrpSpPr>
        <p:grpSpPr>
          <a:xfrm>
            <a:off x="9051117" y="2474913"/>
            <a:ext cx="1370535" cy="1182399"/>
            <a:chOff x="8814836" y="1794568"/>
            <a:chExt cx="1764034" cy="140237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E8FCC14-F5F9-C515-8AC8-58FF0BE35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14836" y="1794568"/>
              <a:ext cx="1299410" cy="9576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E40B63B7-4D1D-FDB9-9DB0-7241C5C6A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15138" y="1979816"/>
              <a:ext cx="1299410" cy="9576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DB78DC7-E564-6642-3363-23FE6750C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79460" y="2239338"/>
              <a:ext cx="1299410" cy="9576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77" name="Graphic 76" descr="Brain in head outline">
            <a:extLst>
              <a:ext uri="{FF2B5EF4-FFF2-40B4-BE49-F238E27FC236}">
                <a16:creationId xmlns:a16="http://schemas.microsoft.com/office/drawing/2014/main" id="{A608CF36-CBFF-D9F7-3872-425E3CE002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8776" y="4080961"/>
            <a:ext cx="578758" cy="578758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19194E-21EF-18E9-2001-FBDB75BC7370}"/>
              </a:ext>
            </a:extLst>
          </p:cNvPr>
          <p:cNvCxnSpPr>
            <a:cxnSpLocks/>
          </p:cNvCxnSpPr>
          <p:nvPr/>
        </p:nvCxnSpPr>
        <p:spPr>
          <a:xfrm flipV="1">
            <a:off x="8724981" y="3508657"/>
            <a:ext cx="237591" cy="582829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8F7AFB-4558-7DB1-1312-D6DA481D5F07}"/>
              </a:ext>
            </a:extLst>
          </p:cNvPr>
          <p:cNvCxnSpPr>
            <a:cxnSpLocks/>
          </p:cNvCxnSpPr>
          <p:nvPr/>
        </p:nvCxnSpPr>
        <p:spPr>
          <a:xfrm flipV="1">
            <a:off x="8843776" y="3729148"/>
            <a:ext cx="424927" cy="429453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C3E413D-169D-F92A-1664-CC348313B12D}"/>
              </a:ext>
            </a:extLst>
          </p:cNvPr>
          <p:cNvSpPr txBox="1"/>
          <p:nvPr/>
        </p:nvSpPr>
        <p:spPr>
          <a:xfrm>
            <a:off x="9061909" y="3996423"/>
            <a:ext cx="543266" cy="20072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US" sz="686" dirty="0">
                <a:solidFill>
                  <a:srgbClr val="002147"/>
                </a:solidFill>
              </a:rPr>
              <a:t>Valence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A09B40-A3A1-54E1-3BF7-88FEE5F579BC}"/>
              </a:ext>
            </a:extLst>
          </p:cNvPr>
          <p:cNvSpPr txBox="1"/>
          <p:nvPr/>
        </p:nvSpPr>
        <p:spPr>
          <a:xfrm>
            <a:off x="9280458" y="4189754"/>
            <a:ext cx="691795" cy="19787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686" dirty="0">
                <a:solidFill>
                  <a:srgbClr val="002147"/>
                </a:solidFill>
              </a:rPr>
              <a:t>Intensity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D9ED784-7B6C-06CF-FE77-BC2417078861}"/>
              </a:ext>
            </a:extLst>
          </p:cNvPr>
          <p:cNvSpPr txBox="1"/>
          <p:nvPr/>
        </p:nvSpPr>
        <p:spPr>
          <a:xfrm>
            <a:off x="9574658" y="4383087"/>
            <a:ext cx="740519" cy="19787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686" dirty="0">
                <a:solidFill>
                  <a:srgbClr val="002147"/>
                </a:solidFill>
              </a:rPr>
              <a:t>Recognition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393F8A-A794-A553-0523-F0B2EA4399F4}"/>
              </a:ext>
            </a:extLst>
          </p:cNvPr>
          <p:cNvSpPr txBox="1">
            <a:spLocks noChangeAspect="1"/>
          </p:cNvSpPr>
          <p:nvPr/>
        </p:nvSpPr>
        <p:spPr>
          <a:xfrm>
            <a:off x="9828848" y="4580960"/>
            <a:ext cx="914229" cy="19787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686" dirty="0">
                <a:solidFill>
                  <a:srgbClr val="002147"/>
                </a:solidFill>
              </a:rPr>
              <a:t>Naturality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76EC1FC-889E-53C2-7ABD-15BACB0E85C3}"/>
              </a:ext>
            </a:extLst>
          </p:cNvPr>
          <p:cNvSpPr/>
          <p:nvPr/>
        </p:nvSpPr>
        <p:spPr>
          <a:xfrm>
            <a:off x="8538845" y="2034046"/>
            <a:ext cx="171838" cy="153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86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069F3EF-3856-1576-B5D7-70476B5DC287}"/>
              </a:ext>
            </a:extLst>
          </p:cNvPr>
          <p:cNvGrpSpPr/>
          <p:nvPr/>
        </p:nvGrpSpPr>
        <p:grpSpPr>
          <a:xfrm>
            <a:off x="2786076" y="4740480"/>
            <a:ext cx="2059223" cy="2001231"/>
            <a:chOff x="2739450" y="4348326"/>
            <a:chExt cx="2059223" cy="200123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5E98039D-241A-CF8E-993A-3F163DC633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48873" y="4348326"/>
              <a:ext cx="1872837" cy="1680196"/>
              <a:chOff x="3113813" y="3648960"/>
              <a:chExt cx="1766826" cy="1585089"/>
            </a:xfrm>
          </p:grpSpPr>
          <p:pic>
            <p:nvPicPr>
              <p:cNvPr id="90" name="Picture 89" descr="Chart, line chart&#10;&#10;Description automatically generated">
                <a:extLst>
                  <a:ext uri="{FF2B5EF4-FFF2-40B4-BE49-F238E27FC236}">
                    <a16:creationId xmlns:a16="http://schemas.microsoft.com/office/drawing/2014/main" id="{9A31D0F5-4C6A-016F-6C22-297354FE3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28" r="21389" b="10890"/>
              <a:stretch/>
            </p:blipFill>
            <p:spPr>
              <a:xfrm>
                <a:off x="3183864" y="3648960"/>
                <a:ext cx="1609996" cy="1585089"/>
              </a:xfrm>
              <a:prstGeom prst="rect">
                <a:avLst/>
              </a:prstGeom>
            </p:spPr>
          </p:pic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0205D1DF-6C57-C94B-9EC5-9E7472F33B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813" y="5220642"/>
                <a:ext cx="176682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99AB8D2-D78B-A883-7772-CA73329CC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13813" y="3787173"/>
                <a:ext cx="5029" cy="144687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9" name="Picture 68" descr="Chart, line chart&#10;&#10;Description automatically generated">
              <a:extLst>
                <a:ext uri="{FF2B5EF4-FFF2-40B4-BE49-F238E27FC236}">
                  <a16:creationId xmlns:a16="http://schemas.microsoft.com/office/drawing/2014/main" id="{8C099875-852D-6FED-B40F-E4A27C3C2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83835"/>
            <a:stretch/>
          </p:blipFill>
          <p:spPr>
            <a:xfrm>
              <a:off x="2739450" y="6116544"/>
              <a:ext cx="2059223" cy="233013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3308F833-73DB-A206-09E5-880B7FA5C16C}"/>
              </a:ext>
            </a:extLst>
          </p:cNvPr>
          <p:cNvSpPr txBox="1"/>
          <p:nvPr/>
        </p:nvSpPr>
        <p:spPr>
          <a:xfrm>
            <a:off x="1450835" y="5341814"/>
            <a:ext cx="124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</a:t>
            </a:r>
          </a:p>
          <a:p>
            <a:pPr algn="ctr"/>
            <a:r>
              <a:rPr lang="en-US" dirty="0"/>
              <a:t>Activation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6C48348-90CA-780C-A7F2-9636E44B5644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4676350" y="4166135"/>
            <a:ext cx="1283069" cy="1414443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61B1D94-08ED-43C9-A495-870C0C05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7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A849-96E7-F1B6-563B-F2417E6C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62"/>
            <a:ext cx="12192000" cy="904083"/>
          </a:xfrm>
        </p:spPr>
        <p:txBody>
          <a:bodyPr/>
          <a:lstStyle/>
          <a:p>
            <a:r>
              <a:rPr lang="en-US" dirty="0"/>
              <a:t>Can we classify emotions with the NMF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1B57-8DB1-79B0-FD9C-763E1468F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D5762-4F07-D7EA-EB93-48B837C8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114" y="1627982"/>
            <a:ext cx="4735301" cy="2837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57B3B-81F6-3758-F247-A34E59AF7796}"/>
              </a:ext>
            </a:extLst>
          </p:cNvPr>
          <p:cNvSpPr txBox="1"/>
          <p:nvPr/>
        </p:nvSpPr>
        <p:spPr>
          <a:xfrm>
            <a:off x="680690" y="1173541"/>
            <a:ext cx="473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ACC: OBB = .6, training = .3, Validation = .3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0B892-9299-C6EB-7D33-478137A6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762993"/>
            <a:ext cx="5164958" cy="3095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A8FDCA-D3B7-92B8-AB25-1C39F1C7C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838" y="1206528"/>
            <a:ext cx="5651472" cy="56514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FA7E-09FC-637A-4D22-8EDB6F56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2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A849-96E7-F1B6-563B-F2417E6C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62"/>
            <a:ext cx="12192000" cy="904083"/>
          </a:xfrm>
        </p:spPr>
        <p:txBody>
          <a:bodyPr/>
          <a:lstStyle/>
          <a:p>
            <a:r>
              <a:rPr lang="en-US" dirty="0"/>
              <a:t>Can we classify emotions with the NMF components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D0AEE2-F218-20D7-66D1-73F4BCA572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235314"/>
              </p:ext>
            </p:extLst>
          </p:nvPr>
        </p:nvGraphicFramePr>
        <p:xfrm>
          <a:off x="127000" y="2407625"/>
          <a:ext cx="4357914" cy="2926080"/>
        </p:xfrm>
        <a:graphic>
          <a:graphicData uri="http://schemas.openxmlformats.org/drawingml/2006/table">
            <a:tbl>
              <a:tblPr/>
              <a:tblGrid>
                <a:gridCol w="2178957">
                  <a:extLst>
                    <a:ext uri="{9D8B030D-6E8A-4147-A177-3AD203B41FA5}">
                      <a16:colId xmlns:a16="http://schemas.microsoft.com/office/drawing/2014/main" val="3681139456"/>
                    </a:ext>
                  </a:extLst>
                </a:gridCol>
                <a:gridCol w="2178957">
                  <a:extLst>
                    <a:ext uri="{9D8B030D-6E8A-4147-A177-3AD203B41FA5}">
                      <a16:colId xmlns:a16="http://schemas.microsoft.com/office/drawing/2014/main" val="11079760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Emotion</a:t>
                      </a:r>
                    </a:p>
                  </a:txBody>
                  <a:tcPr marR="20002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Action units</a:t>
                      </a:r>
                    </a:p>
                  </a:txBody>
                  <a:tcPr marR="20002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17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Happiness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6+12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24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Sadness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1+4+15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543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Surprise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1+2+5B+26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06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Fear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1+2+4+5+7+20+26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00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Anger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4+5+7+23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88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Disgust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9+15+17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965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Contempt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R12A+R14A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3204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244644-841F-6308-D3CF-F4913E022493}"/>
              </a:ext>
            </a:extLst>
          </p:cNvPr>
          <p:cNvSpPr txBox="1"/>
          <p:nvPr/>
        </p:nvSpPr>
        <p:spPr>
          <a:xfrm>
            <a:off x="5517591" y="3516722"/>
            <a:ext cx="1494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AF49F8-EEE4-A02F-219B-3434644D2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5"/>
          <a:stretch/>
        </p:blipFill>
        <p:spPr>
          <a:xfrm>
            <a:off x="6419850" y="1813265"/>
            <a:ext cx="5249636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8F772-BF26-7BAE-52BD-A7A4367B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5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A849-96E7-F1B6-563B-F2417E6C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862"/>
            <a:ext cx="11223171" cy="1325563"/>
          </a:xfrm>
        </p:spPr>
        <p:txBody>
          <a:bodyPr/>
          <a:lstStyle/>
          <a:p>
            <a:r>
              <a:rPr lang="en-US" dirty="0"/>
              <a:t>What about learning spatiotemporal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2F127-465E-175D-F075-C79C2EF9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368425"/>
            <a:ext cx="4789714" cy="28701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F20C7-3CD7-306A-C11F-FA0525B72C64}"/>
              </a:ext>
            </a:extLst>
          </p:cNvPr>
          <p:cNvSpPr txBox="1"/>
          <p:nvPr/>
        </p:nvSpPr>
        <p:spPr>
          <a:xfrm>
            <a:off x="1998436" y="2854325"/>
            <a:ext cx="309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OBB = .50, </a:t>
            </a:r>
          </a:p>
          <a:p>
            <a:r>
              <a:rPr lang="en-US" dirty="0"/>
              <a:t>training = .47, validation = .65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BB5AA-78AB-CF27-3E74-0D05EBAD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1" y="4214711"/>
            <a:ext cx="4248150" cy="2545626"/>
          </a:xfrm>
          <a:prstGeom prst="rect">
            <a:avLst/>
          </a:prstGeom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8A18F22D-73A2-BA46-9A01-99A96B01D9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800" y="-84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C14C3F-464C-4CCD-F08C-1AC3CA2A5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771" y="1153651"/>
            <a:ext cx="5562600" cy="5562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DFD70-708C-AED4-2B68-F4041482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A849-96E7-F1B6-563B-F2417E6C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862"/>
            <a:ext cx="11107057" cy="1325563"/>
          </a:xfrm>
        </p:spPr>
        <p:txBody>
          <a:bodyPr/>
          <a:lstStyle/>
          <a:p>
            <a:r>
              <a:rPr lang="en-US" dirty="0"/>
              <a:t>What about learning spatiotemporal structure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A18F22D-73A2-BA46-9A01-99A96B01D9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800" y="-84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A46D0-0077-0EA4-FD99-12600655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5600" y="1564147"/>
            <a:ext cx="4451940" cy="2667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F20C7-3CD7-306A-C11F-FA0525B72C64}"/>
              </a:ext>
            </a:extLst>
          </p:cNvPr>
          <p:cNvSpPr txBox="1"/>
          <p:nvPr/>
        </p:nvSpPr>
        <p:spPr>
          <a:xfrm>
            <a:off x="1412936" y="1045259"/>
            <a:ext cx="309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OBB = .69, </a:t>
            </a:r>
          </a:p>
          <a:p>
            <a:r>
              <a:rPr lang="en-US" dirty="0"/>
              <a:t>training = .6, validation = .6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F72362-4A7F-B557-F945-2EB1C8CD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48" y="3921615"/>
            <a:ext cx="4828721" cy="2893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67D0F-D05C-FA99-418F-CE33E5115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33" y="864219"/>
            <a:ext cx="5950919" cy="59509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17AD-36FA-897F-30C3-9DE9C8AA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0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A849-96E7-F1B6-563B-F2417E6C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862"/>
            <a:ext cx="11107057" cy="1325563"/>
          </a:xfrm>
        </p:spPr>
        <p:txBody>
          <a:bodyPr/>
          <a:lstStyle/>
          <a:p>
            <a:r>
              <a:rPr lang="en-US" dirty="0"/>
              <a:t>What about learning spatiotemporal structure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A18F22D-73A2-BA46-9A01-99A96B01D9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800" y="-84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A46D0-0077-0EA4-FD99-12600655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9" y="1135001"/>
            <a:ext cx="3701072" cy="221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F20C7-3CD7-306A-C11F-FA0525B72C64}"/>
              </a:ext>
            </a:extLst>
          </p:cNvPr>
          <p:cNvSpPr txBox="1"/>
          <p:nvPr/>
        </p:nvSpPr>
        <p:spPr>
          <a:xfrm>
            <a:off x="1906423" y="2137398"/>
            <a:ext cx="309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OBB = .80, </a:t>
            </a:r>
          </a:p>
          <a:p>
            <a:r>
              <a:rPr lang="en-US" dirty="0"/>
              <a:t>training = .7, validation = .7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F12DB-7B29-20B1-7E36-BB7107D0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17" y="3658736"/>
            <a:ext cx="4565749" cy="2735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13E09-15DE-A378-4B10-5776F40C94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75085" y="975343"/>
            <a:ext cx="5593052" cy="55930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4F1C6-689D-697C-D6F9-97E0F287F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6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47D3-E106-F127-361B-361A1E0F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83E1-0D98-F170-245A-786FF84C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NMF allows learning sparse structures</a:t>
            </a:r>
          </a:p>
          <a:p>
            <a:r>
              <a:rPr lang="en-GB" dirty="0"/>
              <a:t>Non-negativity – benefits for generating, reconstructing plausible data.</a:t>
            </a:r>
          </a:p>
          <a:p>
            <a:r>
              <a:rPr lang="en-GB" dirty="0"/>
              <a:t>Can be combined with other methods: clustering, </a:t>
            </a:r>
            <a:r>
              <a:rPr lang="en-GB" dirty="0" err="1"/>
              <a:t>anovas</a:t>
            </a:r>
            <a:r>
              <a:rPr lang="en-GB" dirty="0"/>
              <a:t>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0F5DD-47CF-E240-1F96-078E1E2B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5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8521-0D67-6373-0B51-A345D78E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tools for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007A-7CFF-4E99-EE2E-529C89D3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 implementations: </a:t>
            </a:r>
          </a:p>
          <a:p>
            <a:r>
              <a:rPr lang="en-US" dirty="0"/>
              <a:t>package “</a:t>
            </a:r>
            <a:r>
              <a:rPr lang="en-US" dirty="0">
                <a:hlinkClick r:id="rId2"/>
              </a:rPr>
              <a:t>NMF</a:t>
            </a:r>
            <a:r>
              <a:rPr lang="en-US" dirty="0"/>
              <a:t>” – the most extensive and flexible implementation, and can be customized with new algorithms, visualization functions.</a:t>
            </a:r>
          </a:p>
          <a:p>
            <a:pPr lvl="1"/>
            <a:r>
              <a:rPr lang="en-US" dirty="0"/>
              <a:t>Respective </a:t>
            </a:r>
            <a:r>
              <a:rPr lang="en-US" dirty="0">
                <a:hlinkClick r:id="rId3"/>
              </a:rPr>
              <a:t>paper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Other R packages: </a:t>
            </a:r>
          </a:p>
          <a:p>
            <a:pPr lvl="1"/>
            <a:r>
              <a:rPr lang="en-GB" dirty="0">
                <a:hlinkClick r:id="rId4"/>
              </a:rPr>
              <a:t>RcppML</a:t>
            </a:r>
            <a:r>
              <a:rPr lang="en-GB" dirty="0"/>
              <a:t>: and respective </a:t>
            </a:r>
            <a:r>
              <a:rPr lang="en-GB" dirty="0">
                <a:hlinkClick r:id="rId5"/>
              </a:rPr>
              <a:t>paper 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NNLM::nnmf</a:t>
            </a:r>
            <a:r>
              <a:rPr lang="en-GB" dirty="0"/>
              <a:t> and some </a:t>
            </a:r>
            <a:r>
              <a:rPr lang="en-GB" dirty="0">
                <a:hlinkClick r:id="rId7"/>
              </a:rPr>
              <a:t>vignette</a:t>
            </a:r>
            <a:endParaRPr lang="en-GB" dirty="0"/>
          </a:p>
          <a:p>
            <a:pPr lvl="1"/>
            <a:r>
              <a:rPr lang="en-GB" dirty="0">
                <a:hlinkClick r:id="rId8"/>
              </a:rPr>
              <a:t>Rsparse</a:t>
            </a:r>
            <a:r>
              <a:rPr lang="en-GB" dirty="0"/>
              <a:t> for sparse data - </a:t>
            </a:r>
            <a:r>
              <a:rPr lang="en-GB" dirty="0">
                <a:hlinkClick r:id="rId9"/>
              </a:rPr>
              <a:t>vignette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B30C3-FCDB-E98F-2728-351840F6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8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8521-0D67-6373-0B51-A345D78E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tools for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007A-7CFF-4E99-EE2E-529C89D3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Python:</a:t>
            </a:r>
          </a:p>
          <a:p>
            <a:r>
              <a:rPr lang="en-US" dirty="0"/>
              <a:t>Pandas,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GB" dirty="0">
                <a:hlinkClick r:id="rId2" tooltip="sklearn.decomposition"/>
              </a:rPr>
              <a:t>sklearn.decomposition</a:t>
            </a:r>
            <a:r>
              <a:rPr lang="en-GB" dirty="0"/>
              <a:t>.NMF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NNMF</a:t>
            </a:r>
            <a:r>
              <a:rPr lang="en-US" dirty="0"/>
              <a:t>, </a:t>
            </a:r>
          </a:p>
          <a:p>
            <a:r>
              <a:rPr lang="en-GB" b="1" u="sng" dirty="0">
                <a:hlinkClick r:id="rId4"/>
              </a:rPr>
              <a:t>The Non-Negative Matrix Factorization Toolbox in MATLAB</a:t>
            </a:r>
            <a:r>
              <a:rPr lang="en-GB" b="1" u="sng" dirty="0"/>
              <a:t> (</a:t>
            </a:r>
            <a:r>
              <a:rPr lang="en-GB" dirty="0">
                <a:hlinkClick r:id="rId5"/>
              </a:rPr>
              <a:t>Yifeng Li</a:t>
            </a:r>
            <a:r>
              <a:rPr lang="en-GB" dirty="0"/>
              <a:t> &amp; </a:t>
            </a:r>
            <a:r>
              <a:rPr lang="en-GB" dirty="0">
                <a:hlinkClick r:id="rId6"/>
              </a:rPr>
              <a:t>Alioune Ngom</a:t>
            </a:r>
            <a:r>
              <a:rPr lang="en-GB" dirty="0"/>
              <a:t> , 2013)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Also see this listing in </a:t>
            </a:r>
            <a:r>
              <a:rPr lang="en-GB" b="1" dirty="0">
                <a:hlinkClick r:id="rId7"/>
              </a:rPr>
              <a:t>stackoverflow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This tutorial will be at </a:t>
            </a:r>
            <a:r>
              <a:rPr lang="en-GB" b="1" dirty="0">
                <a:hlinkClick r:id="rId8"/>
              </a:rPr>
              <a:t>https://github.com/hcuve/NMF_Lab_tutorial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65005-F3D4-F155-1934-439D2979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F4AF-FC69-414B-CCBB-EB055E0D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FB88B-F96B-C1F1-089B-97CC07492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NMF</a:t>
            </a:r>
          </a:p>
          <a:p>
            <a:r>
              <a:rPr lang="en-US" dirty="0"/>
              <a:t>Why NM? </a:t>
            </a:r>
          </a:p>
          <a:p>
            <a:r>
              <a:rPr lang="en-US" dirty="0"/>
              <a:t>Use cases</a:t>
            </a:r>
          </a:p>
          <a:p>
            <a:r>
              <a:rPr lang="en-GB" dirty="0"/>
              <a:t>Implementing NMF: Algorithms, initialisation, finding k</a:t>
            </a:r>
            <a:endParaRPr lang="en-US" dirty="0"/>
          </a:p>
          <a:p>
            <a:r>
              <a:rPr lang="en-US" dirty="0"/>
              <a:t>Practical part</a:t>
            </a:r>
          </a:p>
          <a:p>
            <a:pPr lvl="1"/>
            <a:r>
              <a:rPr lang="en-US" dirty="0"/>
              <a:t>Example 1 (clustering genetic data)</a:t>
            </a:r>
          </a:p>
          <a:p>
            <a:pPr lvl="1"/>
            <a:r>
              <a:rPr lang="en-US" dirty="0"/>
              <a:t>Example 2 (learning spatiotemporal structure of facial expressions)</a:t>
            </a:r>
          </a:p>
          <a:p>
            <a:pPr lvl="1"/>
            <a:r>
              <a:rPr lang="en-US" dirty="0"/>
              <a:t>Visualization</a:t>
            </a:r>
          </a:p>
          <a:p>
            <a:r>
              <a:rPr lang="en-US" dirty="0"/>
              <a:t>Tools and references</a:t>
            </a:r>
          </a:p>
          <a:p>
            <a:r>
              <a:rPr lang="en-US" dirty="0"/>
              <a:t>Limitations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61142-EC6D-995F-6E75-FC2CB2A7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4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68E3-C11D-2F90-E848-293B401C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53959-2651-4F06-E898-A3A5A2733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parts of objects by non-negative matrix factorization</a:t>
            </a:r>
            <a:endParaRPr lang="en-US" dirty="0"/>
          </a:p>
          <a:p>
            <a:r>
              <a:rPr lang="en-GB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flexible R package for nonnegative matrix factorization</a:t>
            </a:r>
            <a:endParaRPr lang="en-GB" b="1" dirty="0"/>
          </a:p>
          <a:p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Nonnegative matrix factorization for signal and data analytics: [identifiability, algorithms, and applications]</a:t>
            </a:r>
            <a:endParaRPr lang="en-GB" dirty="0"/>
          </a:p>
          <a:p>
            <a:r>
              <a:rPr lang="en-GB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Initializations for the nonnegative matrix factorization </a:t>
            </a:r>
            <a:endParaRPr lang="en-GB" b="1" dirty="0"/>
          </a:p>
          <a:p>
            <a:r>
              <a:rPr lang="en-GB" b="1" dirty="0">
                <a:hlinkClick r:id="rId6"/>
              </a:rPr>
              <a:t>Algorithms and applications for approximate nonnegative matrix factorization</a:t>
            </a:r>
            <a:endParaRPr lang="en-GB" b="1" dirty="0"/>
          </a:p>
          <a:p>
            <a:r>
              <a:rPr lang="en-GB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Optimality, computation, and interpretation of nonnegative matrix factorizations</a:t>
            </a:r>
            <a:endParaRPr lang="en-GB" dirty="0"/>
          </a:p>
          <a:p>
            <a:r>
              <a:rPr lang="en-GB" dirty="0">
                <a:hlinkClick r:id="rId8"/>
              </a:rPr>
              <a:t>Nonnegative Matrix Factorization: A Comprehensive Review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FAC0F-023F-6633-04C2-3CA84F9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04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47D3-E106-F127-361B-361A1E0F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83E1-0D98-F170-245A-786FF84C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great for dissimilar elements, different groups of things/variables</a:t>
            </a:r>
          </a:p>
          <a:p>
            <a:pPr lvl="1"/>
            <a:r>
              <a:rPr lang="en-US" dirty="0"/>
              <a:t>If you are going to cluster genes, then don’t put potatoes next to it</a:t>
            </a:r>
          </a:p>
          <a:p>
            <a:pPr lvl="1"/>
            <a:r>
              <a:rPr lang="en-US" dirty="0"/>
              <a:t>If you want to learn structure of objects, then don’t add words </a:t>
            </a:r>
          </a:p>
          <a:p>
            <a:r>
              <a:rPr lang="en-GB" dirty="0"/>
              <a:t>Comparing faces, you would look at faces from a similar angle, aligned.</a:t>
            </a:r>
          </a:p>
          <a:p>
            <a:r>
              <a:rPr lang="en-GB" dirty="0"/>
              <a:t>Learning temporal structure, then similar durations is important</a:t>
            </a:r>
          </a:p>
          <a:p>
            <a:r>
              <a:rPr lang="en-GB" dirty="0"/>
              <a:t>Non-negativity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7F47D-F5DE-1BE0-40CF-2DA9228E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4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BCE7-A6CF-BBEB-B126-E960CA42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NMF?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95768B-279B-0629-DC38-D65F20E16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344"/>
                <a:ext cx="10515600" cy="4567619"/>
              </a:xfrm>
            </p:spPr>
            <p:txBody>
              <a:bodyPr/>
              <a:lstStyle/>
              <a:p>
                <a:r>
                  <a:rPr lang="en-US" dirty="0"/>
                  <a:t>Matrix </a:t>
                </a:r>
                <a:r>
                  <a:rPr lang="en-US" b="1" dirty="0"/>
                  <a:t>Factorization</a:t>
                </a:r>
                <a:r>
                  <a:rPr lang="en-US" dirty="0"/>
                  <a:t> =</a:t>
                </a:r>
                <a:r>
                  <a:rPr lang="en-GB" dirty="0"/>
                  <a:t> attempt to infer a set of “latent” variables from the data by finding “factors” and patterns.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𝑊𝑀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𝑊𝑎𝑛𝑑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𝑑𝑒𝑐𝑜𝑚𝑝𝑜𝑠𝑒𝑑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𝑚𝑎𝑡𝑟𝑖𝑐𝑒𝑠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95768B-279B-0629-DC38-D65F20E16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344"/>
                <a:ext cx="10515600" cy="4567619"/>
              </a:xfrm>
              <a:blipFill>
                <a:blip r:embed="rId2"/>
                <a:stretch>
                  <a:fillRect l="-1086" t="-2216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General matrix factorization framework. The data matrix on the left-hand side is decomposed into factors on the right-hand side. The equality may be an approximation as some matrix factorization methods are lossless (exact), while others are an approximation.">
            <a:extLst>
              <a:ext uri="{FF2B5EF4-FFF2-40B4-BE49-F238E27FC236}">
                <a16:creationId xmlns:a16="http://schemas.microsoft.com/office/drawing/2014/main" id="{856ADADF-7142-B9D0-79AF-B55085B39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/>
          <a:stretch/>
        </p:blipFill>
        <p:spPr bwMode="auto">
          <a:xfrm>
            <a:off x="3410857" y="3893153"/>
            <a:ext cx="5918164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CB41F-D798-312B-141D-24F4003A2CA0}"/>
              </a:ext>
            </a:extLst>
          </p:cNvPr>
          <p:cNvSpPr txBox="1"/>
          <p:nvPr/>
        </p:nvSpPr>
        <p:spPr>
          <a:xfrm>
            <a:off x="2075543" y="5063990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1869A-D0B8-DCBF-EF7C-7D2FC55F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BCE7-A6CF-BBEB-B126-E960CA42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NMF?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95768B-279B-0629-DC38-D65F20E16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344"/>
                <a:ext cx="10515600" cy="4567619"/>
              </a:xfrm>
            </p:spPr>
            <p:txBody>
              <a:bodyPr/>
              <a:lstStyle/>
              <a:p>
                <a:r>
                  <a:rPr lang="en-US" dirty="0"/>
                  <a:t>Matrix </a:t>
                </a:r>
                <a:r>
                  <a:rPr lang="en-US" b="1" dirty="0"/>
                  <a:t>Factorization</a:t>
                </a:r>
                <a:r>
                  <a:rPr lang="en-US" dirty="0"/>
                  <a:t> =</a:t>
                </a:r>
                <a:r>
                  <a:rPr lang="en-GB" dirty="0"/>
                  <a:t> attempt to infer a set of “latent” variables from the data by finding “factors” and patterns.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𝑊𝑀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𝑓𝑒𝑎𝑡𝑢𝑟𝑒𝑠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𝑊𝑎𝑛𝑑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𝑑𝑒𝑐𝑜𝑚𝑝𝑜𝑠𝑒𝑑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𝑚𝑎𝑡𝑟𝑖𝑐𝑒𝑠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95768B-279B-0629-DC38-D65F20E16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344"/>
                <a:ext cx="10515600" cy="4567619"/>
              </a:xfrm>
              <a:blipFill>
                <a:blip r:embed="rId2"/>
                <a:stretch>
                  <a:fillRect l="-1086" t="-2216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D3585EA-5FAE-72CB-7FB4-E9401B5A3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788"/>
          <a:stretch/>
        </p:blipFill>
        <p:spPr>
          <a:xfrm>
            <a:off x="4094065" y="4426332"/>
            <a:ext cx="4003869" cy="1750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A415E2-291D-0345-685D-76E3EE09F197}"/>
              </a:ext>
            </a:extLst>
          </p:cNvPr>
          <p:cNvSpPr txBox="1"/>
          <p:nvPr/>
        </p:nvSpPr>
        <p:spPr>
          <a:xfrm>
            <a:off x="4852554" y="3975218"/>
            <a:ext cx="273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 the illustration.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6F1FE-1511-98BF-59E4-F28ADEC3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6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2CFF-DC04-BE76-CD5F-9197C1EA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18255"/>
            <a:ext cx="10515600" cy="1325563"/>
          </a:xfrm>
        </p:spPr>
        <p:txBody>
          <a:bodyPr/>
          <a:lstStyle/>
          <a:p>
            <a:r>
              <a:rPr lang="en-US" dirty="0"/>
              <a:t>What is NMF?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84943-11F3-08E5-EDC2-C3167C9B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343818"/>
            <a:ext cx="7489371" cy="4833145"/>
          </a:xfrm>
        </p:spPr>
        <p:txBody>
          <a:bodyPr/>
          <a:lstStyle/>
          <a:p>
            <a:r>
              <a:rPr lang="en-US" dirty="0"/>
              <a:t>It’s a factorization of a </a:t>
            </a:r>
            <a:r>
              <a:rPr lang="en-US" b="1" dirty="0"/>
              <a:t>non-negative variables</a:t>
            </a:r>
            <a:r>
              <a:rPr lang="en-US" dirty="0"/>
              <a:t> into two smaller matrices (basis matrix and mixture coefficient matrix).</a:t>
            </a:r>
          </a:p>
          <a:p>
            <a:pPr lvl="1"/>
            <a:r>
              <a:rPr lang="en-US" dirty="0"/>
              <a:t>Basis matrix = metagene, amplitude, source signal</a:t>
            </a:r>
          </a:p>
          <a:p>
            <a:pPr lvl="1"/>
            <a:r>
              <a:rPr lang="en-US" dirty="0"/>
              <a:t>Mixture matrix = metagene expression, pattern, expression profile</a:t>
            </a:r>
          </a:p>
          <a:p>
            <a:r>
              <a:rPr lang="en-US" dirty="0"/>
              <a:t>Origins: Can we learn a whole from its parts?</a:t>
            </a:r>
          </a:p>
          <a:p>
            <a:pPr lvl="1"/>
            <a:r>
              <a:rPr lang="en-US" i="1" dirty="0"/>
              <a:t>Lee DD, Seung HS, 1999. Learning the parts of objects by non-negative matrix factorization.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7C1D83-BC42-934B-29EF-31038679C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r="9776" b="13016"/>
          <a:stretch/>
        </p:blipFill>
        <p:spPr bwMode="auto">
          <a:xfrm>
            <a:off x="7824505" y="194810"/>
            <a:ext cx="4135265" cy="651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ABAB9-67C2-3FB0-FCF3-F1C1AF85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2CFF-DC04-BE76-CD5F-9197C1EA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126333"/>
          </a:xfrm>
        </p:spPr>
        <p:txBody>
          <a:bodyPr/>
          <a:lstStyle/>
          <a:p>
            <a:r>
              <a:rPr lang="en-US" dirty="0"/>
              <a:t>Why is NMF?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84943-11F3-08E5-EDC2-C3167C9B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588"/>
            <a:ext cx="6366383" cy="5032375"/>
          </a:xfrm>
        </p:spPr>
        <p:txBody>
          <a:bodyPr/>
          <a:lstStyle/>
          <a:p>
            <a:r>
              <a:rPr lang="en-US" dirty="0"/>
              <a:t>Discover high order interactions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Compression</a:t>
            </a:r>
          </a:p>
          <a:p>
            <a:r>
              <a:rPr lang="en-US" dirty="0"/>
              <a:t>Improve SNR prior to further analysis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Source separation</a:t>
            </a:r>
          </a:p>
          <a:p>
            <a:endParaRPr lang="en-US" dirty="0"/>
          </a:p>
        </p:txBody>
      </p:sp>
      <p:pic>
        <p:nvPicPr>
          <p:cNvPr id="7" name="Picture 2" descr="General matrix factorization framework. The data matrix on the left-hand side is decomposed into factors on the right-hand side. The equality may be an approximation as some matrix factorization methods are lossless (exact), while others are an approximation.">
            <a:extLst>
              <a:ext uri="{FF2B5EF4-FFF2-40B4-BE49-F238E27FC236}">
                <a16:creationId xmlns:a16="http://schemas.microsoft.com/office/drawing/2014/main" id="{0DA14C73-BC8A-7BA8-FF33-444899272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30169"/>
            <a:ext cx="62103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C956BDB-496B-B526-EB0A-558E69207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r="9776" b="13016"/>
          <a:stretch/>
        </p:blipFill>
        <p:spPr bwMode="auto">
          <a:xfrm>
            <a:off x="7824505" y="194810"/>
            <a:ext cx="4135265" cy="651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1C8C6-F682-509B-6176-FE7AA4E9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2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305D-1FE7-40DA-B309-75495B08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83231"/>
          </a:xfrm>
        </p:spPr>
        <p:txBody>
          <a:bodyPr/>
          <a:lstStyle/>
          <a:p>
            <a:r>
              <a:rPr lang="en-US" dirty="0"/>
              <a:t>Use cases for NMF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F83C9B-0704-98BB-9040-D03AB01FB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9" b="7620"/>
          <a:stretch/>
        </p:blipFill>
        <p:spPr bwMode="auto">
          <a:xfrm>
            <a:off x="0" y="4577927"/>
            <a:ext cx="5667947" cy="242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D9FF50-493D-9E31-7E86-CC1C1000D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6"/>
          <a:stretch/>
        </p:blipFill>
        <p:spPr bwMode="auto">
          <a:xfrm>
            <a:off x="1" y="748000"/>
            <a:ext cx="5667946" cy="38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8370DF7-324D-092A-590A-F9438BBAA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55"/>
          <a:stretch/>
        </p:blipFill>
        <p:spPr bwMode="auto">
          <a:xfrm>
            <a:off x="6013704" y="1030519"/>
            <a:ext cx="6064250" cy="55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3EAD4-83D4-6E47-80A7-C388CAF5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CE01-B42F-D2C4-FC23-C7DEF732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97745"/>
          </a:xfrm>
        </p:spPr>
        <p:txBody>
          <a:bodyPr/>
          <a:lstStyle/>
          <a:p>
            <a:r>
              <a:rPr lang="en-US" dirty="0"/>
              <a:t>NMF –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977C4-D1CB-BCE7-60E7-259C12A78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Non-negativity assumption and data suitability: e.g. firing rate of neurons, counts of an event (trophallaxis), muscle activation. Ensures factors don’t cancel out</a:t>
            </a:r>
          </a:p>
          <a:p>
            <a:pPr marL="0" indent="0">
              <a:buNone/>
            </a:pPr>
            <a:r>
              <a:rPr lang="en-US" dirty="0"/>
              <a:t>Steps - iterative</a:t>
            </a:r>
          </a:p>
          <a:p>
            <a:r>
              <a:rPr lang="en-US" dirty="0"/>
              <a:t>1. Random initialization of W and H </a:t>
            </a:r>
            <a:r>
              <a:rPr lang="en-US" b="1" dirty="0"/>
              <a:t>and multiple runs</a:t>
            </a:r>
          </a:p>
          <a:p>
            <a:r>
              <a:rPr lang="en-US" dirty="0"/>
              <a:t>2. </a:t>
            </a:r>
            <a:r>
              <a:rPr lang="en-US" b="1" dirty="0"/>
              <a:t>Multiplicative update </a:t>
            </a:r>
            <a:r>
              <a:rPr lang="en-US" dirty="0"/>
              <a:t>– fix H and update W and fix W and update X in each iteration</a:t>
            </a:r>
          </a:p>
          <a:p>
            <a:pPr lvl="1"/>
            <a:r>
              <a:rPr lang="en-US" dirty="0"/>
              <a:t>Update matrix such that V - WH = 0 (when one of the matrices is given)</a:t>
            </a:r>
          </a:p>
          <a:p>
            <a:pPr lvl="1"/>
            <a:r>
              <a:rPr lang="en-US" dirty="0"/>
              <a:t>Repeat until convergence – that is, continue until we find that the product of W and H doesn’t get more accurate to describe V</a:t>
            </a:r>
          </a:p>
          <a:p>
            <a:r>
              <a:rPr lang="en-US" dirty="0"/>
              <a:t>3. Evaluate the solution</a:t>
            </a:r>
          </a:p>
          <a:p>
            <a:pPr lvl="1"/>
            <a:r>
              <a:rPr lang="en-US" dirty="0"/>
              <a:t>Looking at some quality indicators </a:t>
            </a:r>
          </a:p>
          <a:p>
            <a:pPr marL="457200" lvl="1" indent="0">
              <a:buNone/>
            </a:pPr>
            <a:r>
              <a:rPr lang="en-US" dirty="0"/>
              <a:t>(e.g. of clustering, residual (V- W*H)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2" descr="General matrix factorization framework. The data matrix on the left-hand side is decomposed into factors on the right-hand side. The equality may be an approximation as some matrix factorization methods are lossless (exact), while others are an approximation.">
            <a:extLst>
              <a:ext uri="{FF2B5EF4-FFF2-40B4-BE49-F238E27FC236}">
                <a16:creationId xmlns:a16="http://schemas.microsoft.com/office/drawing/2014/main" id="{7B40C79B-F04F-329B-25EE-A12A83DC1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/>
          <a:stretch/>
        </p:blipFill>
        <p:spPr bwMode="auto">
          <a:xfrm>
            <a:off x="7912359" y="5498828"/>
            <a:ext cx="3441441" cy="135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0109F-B588-988A-D2E8-79AF949D3A34}"/>
              </a:ext>
            </a:extLst>
          </p:cNvPr>
          <p:cNvSpPr txBox="1"/>
          <p:nvPr/>
        </p:nvSpPr>
        <p:spPr>
          <a:xfrm>
            <a:off x="8215085" y="5129496"/>
            <a:ext cx="62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1AEF0-375A-E0DC-D2CC-D5AD58EE9680}"/>
              </a:ext>
            </a:extLst>
          </p:cNvPr>
          <p:cNvSpPr txBox="1"/>
          <p:nvPr/>
        </p:nvSpPr>
        <p:spPr>
          <a:xfrm>
            <a:off x="8969827" y="5158524"/>
            <a:ext cx="62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4AC99B-716A-1E20-B952-CC8AED0EA774}"/>
              </a:ext>
            </a:extLst>
          </p:cNvPr>
          <p:cNvSpPr txBox="1"/>
          <p:nvPr/>
        </p:nvSpPr>
        <p:spPr>
          <a:xfrm>
            <a:off x="9463313" y="5158524"/>
            <a:ext cx="62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C85C4-BED4-A293-3DB2-C736E76C43D6}"/>
              </a:ext>
            </a:extLst>
          </p:cNvPr>
          <p:cNvSpPr txBox="1"/>
          <p:nvPr/>
        </p:nvSpPr>
        <p:spPr>
          <a:xfrm>
            <a:off x="10058399" y="5187553"/>
            <a:ext cx="62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3E939-E126-CA75-9662-95E297079C51}"/>
              </a:ext>
            </a:extLst>
          </p:cNvPr>
          <p:cNvSpPr txBox="1"/>
          <p:nvPr/>
        </p:nvSpPr>
        <p:spPr>
          <a:xfrm>
            <a:off x="10667999" y="5202067"/>
            <a:ext cx="62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357BE1-2B7E-556A-B5AD-844F258C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CE01-B42F-D2C4-FC23-C7DEF732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6971"/>
          </a:xfrm>
        </p:spPr>
        <p:txBody>
          <a:bodyPr/>
          <a:lstStyle/>
          <a:p>
            <a:r>
              <a:rPr lang="en-US" dirty="0"/>
              <a:t>NMF –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977C4-D1CB-BCE7-60E7-259C12A78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8571"/>
            <a:ext cx="10515600" cy="5088392"/>
          </a:xfrm>
        </p:spPr>
        <p:txBody>
          <a:bodyPr>
            <a:normAutofit/>
          </a:bodyPr>
          <a:lstStyle/>
          <a:p>
            <a:r>
              <a:rPr lang="en-US" dirty="0"/>
              <a:t>Algorithm: Many types (Lee, brunet, ls-</a:t>
            </a:r>
            <a:r>
              <a:rPr lang="en-US" dirty="0" err="1"/>
              <a:t>nmf</a:t>
            </a:r>
            <a:r>
              <a:rPr lang="en-US" dirty="0"/>
              <a:t>, </a:t>
            </a:r>
            <a:r>
              <a:rPr lang="en-US" dirty="0" err="1"/>
              <a:t>Frobenius</a:t>
            </a:r>
            <a:r>
              <a:rPr lang="en-US" dirty="0"/>
              <a:t>) -  see Berry and Browne, 2007.</a:t>
            </a:r>
          </a:p>
          <a:p>
            <a:r>
              <a:rPr lang="en-US" dirty="0"/>
              <a:t>Seeding(i.e. value for W and H) – </a:t>
            </a:r>
            <a:r>
              <a:rPr lang="en-GB" dirty="0"/>
              <a:t>Albright, 2006</a:t>
            </a:r>
            <a:endParaRPr lang="en-US" dirty="0"/>
          </a:p>
          <a:p>
            <a:pPr lvl="1"/>
            <a:r>
              <a:rPr lang="en-US" dirty="0"/>
              <a:t>random entries from uniform distribution (multiple runs)</a:t>
            </a:r>
          </a:p>
          <a:p>
            <a:pPr lvl="1"/>
            <a:r>
              <a:rPr lang="en-US" dirty="0"/>
              <a:t>ICA, </a:t>
            </a:r>
            <a:r>
              <a:rPr lang="en-US" dirty="0" err="1"/>
              <a:t>nnsvd</a:t>
            </a:r>
            <a:r>
              <a:rPr lang="en-US" dirty="0"/>
              <a:t>, random, none(fixed).</a:t>
            </a:r>
          </a:p>
          <a:p>
            <a:r>
              <a:rPr lang="en-US" dirty="0"/>
              <a:t>Rank – how many components (k) or r?</a:t>
            </a:r>
          </a:p>
          <a:p>
            <a:pPr lvl="1"/>
            <a:r>
              <a:rPr lang="en-US" dirty="0"/>
              <a:t>Fix components</a:t>
            </a:r>
          </a:p>
          <a:p>
            <a:pPr lvl="1"/>
            <a:r>
              <a:rPr lang="en-US" dirty="0"/>
              <a:t>Iterate and use some quality metric to choose k</a:t>
            </a:r>
          </a:p>
          <a:p>
            <a:pPr lvl="1"/>
            <a:r>
              <a:rPr lang="en-GB" dirty="0"/>
              <a:t>Cophenetic Coefficient, RSS curve, silhouette</a:t>
            </a:r>
          </a:p>
        </p:txBody>
      </p:sp>
      <p:pic>
        <p:nvPicPr>
          <p:cNvPr id="4" name="Picture 2" descr="General matrix factorization framework. The data matrix on the left-hand side is decomposed into factors on the right-hand side. The equality may be an approximation as some matrix factorization methods are lossless (exact), while others are an approximation.">
            <a:extLst>
              <a:ext uri="{FF2B5EF4-FFF2-40B4-BE49-F238E27FC236}">
                <a16:creationId xmlns:a16="http://schemas.microsoft.com/office/drawing/2014/main" id="{CE73DF10-5494-61B4-46E1-C8C47B13D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/>
          <a:stretch/>
        </p:blipFill>
        <p:spPr bwMode="auto">
          <a:xfrm>
            <a:off x="8085277" y="5090716"/>
            <a:ext cx="4106723" cy="161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DF8CC-1406-AD2C-81A0-0BBA8BF7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62C7-314B-3541-97ED-87F62C0118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</TotalTime>
  <Words>1146</Words>
  <Application>Microsoft Macintosh PowerPoint</Application>
  <PresentationFormat>Widescreen</PresentationFormat>
  <Paragraphs>194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Non-negative matrix Factorization</vt:lpstr>
      <vt:lpstr>Topics to cover</vt:lpstr>
      <vt:lpstr>What is NMF? Factorization</vt:lpstr>
      <vt:lpstr>What is NMF? Factorization</vt:lpstr>
      <vt:lpstr>What is NMF?</vt:lpstr>
      <vt:lpstr>Why is NMF?</vt:lpstr>
      <vt:lpstr>Use cases for NMF</vt:lpstr>
      <vt:lpstr>NMF – Implementation</vt:lpstr>
      <vt:lpstr>NMF – Implementation</vt:lpstr>
      <vt:lpstr>Example 1: Leukaemia Data Set.   </vt:lpstr>
      <vt:lpstr>Example 2: learn spatiotemporal structure of facial expressions</vt:lpstr>
      <vt:lpstr>Can we classify emotions with the NMF components</vt:lpstr>
      <vt:lpstr>Can we classify emotions with the NMF components</vt:lpstr>
      <vt:lpstr>What about learning spatiotemporal structure</vt:lpstr>
      <vt:lpstr>What about learning spatiotemporal structure</vt:lpstr>
      <vt:lpstr>What about learning spatiotemporal structure</vt:lpstr>
      <vt:lpstr>Conclusions</vt:lpstr>
      <vt:lpstr>Available tools for implementations</vt:lpstr>
      <vt:lpstr>Available tools for implementations</vt:lpstr>
      <vt:lpstr>Some useful references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Helio Cuve</dc:creator>
  <cp:lastModifiedBy>Helio Cuve</cp:lastModifiedBy>
  <cp:revision>24</cp:revision>
  <dcterms:created xsi:type="dcterms:W3CDTF">2022-04-25T14:37:22Z</dcterms:created>
  <dcterms:modified xsi:type="dcterms:W3CDTF">2022-05-03T09:39:32Z</dcterms:modified>
</cp:coreProperties>
</file>